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00" autoAdjust="0"/>
  </p:normalViewPr>
  <p:slideViewPr>
    <p:cSldViewPr snapToGrid="0">
      <p:cViewPr varScale="1">
        <p:scale>
          <a:sx n="116" d="100"/>
          <a:sy n="116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65D-50A0-4E57-9B20-77FC4D1B8753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51B-B728-42FD-B63B-CEA6BBEF1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570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65D-50A0-4E57-9B20-77FC4D1B8753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51B-B728-42FD-B63B-CEA6BBEF1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06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65D-50A0-4E57-9B20-77FC4D1B8753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51B-B728-42FD-B63B-CEA6BBEF1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0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65D-50A0-4E57-9B20-77FC4D1B8753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51B-B728-42FD-B63B-CEA6BBEF1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41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65D-50A0-4E57-9B20-77FC4D1B8753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51B-B728-42FD-B63B-CEA6BBEF1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19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65D-50A0-4E57-9B20-77FC4D1B8753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51B-B728-42FD-B63B-CEA6BBEF1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30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65D-50A0-4E57-9B20-77FC4D1B8753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51B-B728-42FD-B63B-CEA6BBEF1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73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65D-50A0-4E57-9B20-77FC4D1B8753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51B-B728-42FD-B63B-CEA6BBEF1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46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65D-50A0-4E57-9B20-77FC4D1B8753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51B-B728-42FD-B63B-CEA6BBEF1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06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65D-50A0-4E57-9B20-77FC4D1B8753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51B-B728-42FD-B63B-CEA6BBEF1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665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65D-50A0-4E57-9B20-77FC4D1B8753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351B-B728-42FD-B63B-CEA6BBEF1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354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7B65D-50A0-4E57-9B20-77FC4D1B8753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E351B-B728-42FD-B63B-CEA6BBEF1A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56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220" y="0"/>
            <a:ext cx="75357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66620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План-график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химической обработки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рапса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66" y="168518"/>
            <a:ext cx="1269584" cy="126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6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2424" y="2154115"/>
            <a:ext cx="8929564" cy="791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</a:rPr>
              <a:t>Посев овса </a:t>
            </a:r>
            <a:r>
              <a:rPr lang="ru-RU" sz="3100" b="1" dirty="0">
                <a:solidFill>
                  <a:schemeClr val="accent1">
                    <a:lumMod val="50000"/>
                  </a:schemeClr>
                </a:solidFill>
              </a:rPr>
              <a:t>с 20 мая по 25 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</a:rPr>
              <a:t>мая (ориентировочно)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027312"/>
              </p:ext>
            </p:extLst>
          </p:nvPr>
        </p:nvGraphicFramePr>
        <p:xfrm>
          <a:off x="1383632" y="1661747"/>
          <a:ext cx="10116706" cy="38686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8906"/>
                <a:gridCol w="2528906"/>
                <a:gridCol w="2528906"/>
                <a:gridCol w="2529988"/>
              </a:tblGrid>
              <a:tr h="16544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работ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 опасности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Ориентировочные сроки</a:t>
                      </a:r>
                      <a:r>
                        <a:rPr lang="ru-RU" sz="1400" baseline="0" dirty="0">
                          <a:effectLst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</a:rPr>
                        <a:t>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время проведения работ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Примечание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14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Гербицидная обработка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 </a:t>
                      </a:r>
                      <a:r>
                        <a:rPr lang="ru-RU" sz="1400" dirty="0" smtClean="0">
                          <a:effectLst/>
                        </a:rPr>
                        <a:t>класс опасности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С 5 июня </a:t>
                      </a:r>
                      <a:r>
                        <a:rPr lang="ru-RU" sz="1400" dirty="0" smtClean="0">
                          <a:effectLst/>
                        </a:rPr>
                        <a:t>по 10 июня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Обработка будет проведена в ночное время суток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1" y="229642"/>
            <a:ext cx="1195061" cy="1195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5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220" y="0"/>
            <a:ext cx="75357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895722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План-график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химической обработки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льна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1" y="229642"/>
            <a:ext cx="1335429" cy="133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95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6296" y="267800"/>
            <a:ext cx="4387362" cy="156099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Посев льна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 25 мая по 30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мая (ориентировочно)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039203"/>
              </p:ext>
            </p:extLst>
          </p:nvPr>
        </p:nvGraphicFramePr>
        <p:xfrm>
          <a:off x="1648327" y="1397977"/>
          <a:ext cx="8946405" cy="40532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6362"/>
                <a:gridCol w="2236362"/>
                <a:gridCol w="2236362"/>
                <a:gridCol w="2237319"/>
              </a:tblGrid>
              <a:tr h="1514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работ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 опасности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Ориентировочные</a:t>
                      </a:r>
                      <a:r>
                        <a:rPr lang="ru-RU" sz="1400" baseline="0" dirty="0" smtClean="0">
                          <a:effectLst/>
                        </a:rPr>
                        <a:t> с</a:t>
                      </a:r>
                      <a:r>
                        <a:rPr lang="ru-RU" sz="1400" dirty="0" smtClean="0">
                          <a:effectLst/>
                        </a:rPr>
                        <a:t>роки</a:t>
                      </a:r>
                      <a:r>
                        <a:rPr lang="ru-RU" sz="1400" baseline="0" dirty="0">
                          <a:effectLst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</a:rPr>
                        <a:t>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время проведения работ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Примечание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5389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Гербицидная обработка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 </a:t>
                      </a:r>
                      <a:r>
                        <a:rPr lang="ru-RU" sz="1400" dirty="0" smtClean="0">
                          <a:effectLst/>
                        </a:rPr>
                        <a:t>класс опасности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С 4 июня по 9 </a:t>
                      </a:r>
                      <a:r>
                        <a:rPr lang="ru-RU" sz="1400" dirty="0" smtClean="0">
                          <a:effectLst/>
                        </a:rPr>
                        <a:t>июня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Обработка будет проведена в ночное время суток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Фаза </a:t>
                      </a:r>
                      <a:r>
                        <a:rPr lang="ru-RU" sz="1400" dirty="0" smtClean="0">
                          <a:effectLst/>
                        </a:rPr>
                        <a:t>елочки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1" y="229642"/>
            <a:ext cx="1168335" cy="116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2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7156" y="1504111"/>
            <a:ext cx="10200293" cy="5119689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Обработки пестицидами будут осуществляться наземным способом с соблюдением установленных регламентов и правил применения пестицидов. </a:t>
            </a:r>
            <a:b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44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b="1" u="sng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2" y="229643"/>
            <a:ext cx="1174716" cy="117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11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570" y="2304157"/>
            <a:ext cx="9891629" cy="3347286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Оповещение 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владельцев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пасек и 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населения о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запланированных работах по применению 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пестицидов будет осуществляться через местную газету районов, группу мессенджера 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WhatsApp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официальные страницы и официальный сайт администрации Чебулинского муниципального округа</a:t>
            </a:r>
            <a:endParaRPr lang="ru-RU" sz="4000" u="sng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1" y="229642"/>
            <a:ext cx="1141465" cy="114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3040" y="1524000"/>
            <a:ext cx="9884409" cy="4565652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 обработки 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пестицидами пчеловоду следует предпринять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меры для сохранения 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пчел: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ограничить лет пчел на опасный участок, вывезти пчел в безопасное место с учетом погранично-защитной зоны для пчел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41" y="535023"/>
            <a:ext cx="1141465" cy="114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42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77406" y="527539"/>
            <a:ext cx="4466493" cy="5011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Посев с 1 мая по 7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мая (ориентировочно)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287249"/>
              </p:ext>
            </p:extLst>
          </p:nvPr>
        </p:nvGraphicFramePr>
        <p:xfrm>
          <a:off x="1732548" y="1335505"/>
          <a:ext cx="9312441" cy="49570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7861"/>
                <a:gridCol w="2327861"/>
                <a:gridCol w="2327861"/>
                <a:gridCol w="2328858"/>
              </a:tblGrid>
              <a:tr h="925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работ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 опасности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Ориентировочные сроки</a:t>
                      </a:r>
                      <a:r>
                        <a:rPr lang="ru-RU" sz="1400" baseline="0" dirty="0" smtClean="0">
                          <a:effectLst/>
                        </a:rPr>
                        <a:t> и </a:t>
                      </a:r>
                      <a:r>
                        <a:rPr lang="ru-RU" sz="1400" dirty="0" smtClean="0">
                          <a:effectLst/>
                        </a:rPr>
                        <a:t>время </a:t>
                      </a:r>
                      <a:r>
                        <a:rPr lang="ru-RU" sz="1400" dirty="0">
                          <a:effectLst/>
                        </a:rPr>
                        <a:t>проведения работ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Примечание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5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Инсектицидная обработка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класс опасности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7 мая по 17 мая в ночное время суток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Всходы рапса до цветения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52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Гербицидная + Инсектицидная обработка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класс опасности + 3 класс опасности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2 июня по 20 июня в ночное </a:t>
                      </a:r>
                      <a:r>
                        <a:rPr lang="ru-RU" sz="1400" dirty="0" smtClean="0">
                          <a:effectLst/>
                        </a:rPr>
                        <a:t>время суток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Поля рапса по периметру окошены, рапс в стадии бутонизации.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552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Инсектицидная + фунгицидная обработка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класс опасности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25  июня по 5 июля в ночное время </a:t>
                      </a:r>
                      <a:r>
                        <a:rPr lang="ru-RU" sz="1400" dirty="0" smtClean="0">
                          <a:effectLst/>
                        </a:rPr>
                        <a:t>суток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Работа по желтым бутонам, начало </a:t>
                      </a:r>
                      <a:r>
                        <a:rPr lang="ru-RU" sz="1400" dirty="0" smtClean="0">
                          <a:effectLst/>
                        </a:rPr>
                        <a:t>цветения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1" y="229642"/>
            <a:ext cx="1274469" cy="127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48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220" y="0"/>
            <a:ext cx="75357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44084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План-график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химической обработки гороха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1" y="229642"/>
            <a:ext cx="1199654" cy="119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99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9137" y="351692"/>
            <a:ext cx="7883281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Посев гороха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 1 мая по 10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мая (ориентировочно)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715373"/>
              </p:ext>
            </p:extLst>
          </p:nvPr>
        </p:nvGraphicFramePr>
        <p:xfrm>
          <a:off x="1899137" y="1213338"/>
          <a:ext cx="8869127" cy="48269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7045"/>
                <a:gridCol w="2217045"/>
                <a:gridCol w="2217045"/>
                <a:gridCol w="2217992"/>
              </a:tblGrid>
              <a:tr h="9625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работ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 опасности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Ориентировочные сроки и </a:t>
                      </a:r>
                      <a:r>
                        <a:rPr lang="ru-RU" sz="1400" dirty="0">
                          <a:effectLst/>
                        </a:rPr>
                        <a:t>время проведения работ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Примечание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8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Гербицидная обработка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 класс опасности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11 мая по 22 </a:t>
                      </a:r>
                      <a:r>
                        <a:rPr lang="ru-RU" sz="1400" dirty="0" smtClean="0">
                          <a:effectLst/>
                        </a:rPr>
                        <a:t>мая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Вечерняя после захода солнца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Фаза 3-х </a:t>
                      </a:r>
                      <a:r>
                        <a:rPr lang="ru-RU" sz="1400" dirty="0" smtClean="0">
                          <a:effectLst/>
                        </a:rPr>
                        <a:t>листьев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8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Инсектофунгицидная обработка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1-3 класс опасности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20 по 30 </a:t>
                      </a:r>
                      <a:r>
                        <a:rPr lang="ru-RU" sz="1400" dirty="0" smtClean="0">
                          <a:effectLst/>
                        </a:rPr>
                        <a:t>июня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В ночное </a:t>
                      </a:r>
                      <a:r>
                        <a:rPr lang="ru-RU" sz="1400" dirty="0" smtClean="0">
                          <a:effectLst/>
                        </a:rPr>
                        <a:t>время суток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Поля окошены, обработка будет проведена до цветения.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881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Фунгицидная обработка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класс опасности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15 июля по 27 </a:t>
                      </a:r>
                      <a:r>
                        <a:rPr lang="ru-RU" sz="1400" dirty="0" smtClean="0">
                          <a:effectLst/>
                        </a:rPr>
                        <a:t>июля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Вечерняя обработка, </a:t>
                      </a:r>
                      <a:r>
                        <a:rPr lang="ru-RU" sz="1400" dirty="0">
                          <a:effectLst/>
                        </a:rPr>
                        <a:t>после захода солнца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1" y="229642"/>
            <a:ext cx="1316033" cy="131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66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220" y="0"/>
            <a:ext cx="75357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834175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План-график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химической обработки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пшеницы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1" y="229642"/>
            <a:ext cx="1335429" cy="133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3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99" y="606669"/>
            <a:ext cx="6374423" cy="122213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Посев пшеницы с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(17 по 22 мая) С 25 по 1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мая (ориентировочно)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594069"/>
              </p:ext>
            </p:extLst>
          </p:nvPr>
        </p:nvGraphicFramePr>
        <p:xfrm>
          <a:off x="1576137" y="1397977"/>
          <a:ext cx="9276347" cy="5020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7445"/>
                <a:gridCol w="2118322"/>
                <a:gridCol w="2182846"/>
                <a:gridCol w="2197734"/>
              </a:tblGrid>
              <a:tr h="12504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работ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 опасности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Ориентировочные</a:t>
                      </a:r>
                      <a:r>
                        <a:rPr lang="ru-RU" sz="1400" baseline="0" dirty="0" smtClean="0">
                          <a:effectLst/>
                        </a:rPr>
                        <a:t> с</a:t>
                      </a:r>
                      <a:r>
                        <a:rPr lang="ru-RU" sz="1400" dirty="0" smtClean="0">
                          <a:effectLst/>
                        </a:rPr>
                        <a:t>роки</a:t>
                      </a:r>
                      <a:r>
                        <a:rPr lang="ru-RU" sz="1400" baseline="0" dirty="0">
                          <a:effectLst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</a:rPr>
                        <a:t>и </a:t>
                      </a:r>
                      <a:r>
                        <a:rPr lang="ru-RU" sz="1400" dirty="0" smtClean="0">
                          <a:effectLst/>
                        </a:rPr>
                        <a:t>время </a:t>
                      </a:r>
                      <a:r>
                        <a:rPr lang="ru-RU" sz="1400" dirty="0">
                          <a:effectLst/>
                        </a:rPr>
                        <a:t>проведения работ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Примечание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734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Гербицидная обработка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 </a:t>
                      </a:r>
                      <a:r>
                        <a:rPr lang="ru-RU" sz="1400" dirty="0" smtClean="0">
                          <a:effectLst/>
                        </a:rPr>
                        <a:t>класс опасности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 1 июня по 22 июня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Вечерняя после захода солнца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96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Инсектофунгицидная обработка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1-3 </a:t>
                      </a:r>
                      <a:r>
                        <a:rPr lang="ru-RU" sz="1400" dirty="0" smtClean="0">
                          <a:effectLst/>
                        </a:rPr>
                        <a:t>класс опасности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 1 июля по 22 июля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Обработка будет проведена в ночное время суток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Поля </a:t>
                      </a:r>
                      <a:r>
                        <a:rPr lang="ru-RU" sz="1400" dirty="0" smtClean="0">
                          <a:effectLst/>
                        </a:rPr>
                        <a:t>по периметру окошены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1" y="229642"/>
            <a:ext cx="1387566" cy="138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62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220" y="0"/>
            <a:ext cx="75357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57268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План-график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химической обработки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Ячменя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1" y="229642"/>
            <a:ext cx="1335429" cy="133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67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1752" y="250216"/>
            <a:ext cx="4730263" cy="16489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Посев ячменя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 22 мая по 1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июня (ориентировочно)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734397"/>
              </p:ext>
            </p:extLst>
          </p:nvPr>
        </p:nvGraphicFramePr>
        <p:xfrm>
          <a:off x="1540041" y="1415562"/>
          <a:ext cx="8927432" cy="4809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1619"/>
                <a:gridCol w="2231619"/>
                <a:gridCol w="2231619"/>
                <a:gridCol w="2232575"/>
              </a:tblGrid>
              <a:tr h="1308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работ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 опасности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Ориентировочные сроки</a:t>
                      </a:r>
                      <a:r>
                        <a:rPr lang="ru-RU" sz="1400" baseline="0" dirty="0">
                          <a:effectLst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</a:rPr>
                        <a:t>и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время проведения работ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Примечание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506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Гербицидная обработка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класс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 10 июня по 20 июня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Вечерняя- ночная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506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Фунгицидная обработка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 класс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 1 июля по 11 июля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обработка будет проведена в ночное время суток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1" y="229642"/>
            <a:ext cx="1185920" cy="118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82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220" y="0"/>
            <a:ext cx="75357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15793"/>
            <a:ext cx="9144000" cy="2799008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План-график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химической обработки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овса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71" y="229642"/>
            <a:ext cx="1335429" cy="133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8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</TotalTime>
  <Words>461</Words>
  <Application>Microsoft Office PowerPoint</Application>
  <PresentationFormat>Широкоэкранный</PresentationFormat>
  <Paragraphs>94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План-график химической обработки рапса </vt:lpstr>
      <vt:lpstr>Посев с 1 мая по 7 мая (ориентировочно)</vt:lpstr>
      <vt:lpstr>План-график химической обработки гороха </vt:lpstr>
      <vt:lpstr>Посев гороха с 1 мая по 10 мая (ориентировочно) </vt:lpstr>
      <vt:lpstr>План-график химической обработки пшеницы</vt:lpstr>
      <vt:lpstr>Посев пшеницы с (17 по 22 мая) С 25 по 1 мая (ориентировочно) </vt:lpstr>
      <vt:lpstr>План-график химической обработки Ячменя</vt:lpstr>
      <vt:lpstr>Посев ячменя с 22 мая по 1 июня (ориентировочно) </vt:lpstr>
      <vt:lpstr>План-график химической обработки овса</vt:lpstr>
      <vt:lpstr>Посев овса с 20 мая по 25 мая (ориентировочно) </vt:lpstr>
      <vt:lpstr>План-график химической обработки льна</vt:lpstr>
      <vt:lpstr>Посев льна с 25 мая по 30 мая (ориентировочно) </vt:lpstr>
      <vt:lpstr> Обработки пестицидами будут осуществляться наземным способом с соблюдением установленных регламентов и правил применения пестицидов.   </vt:lpstr>
      <vt:lpstr>Оповещение владельцев пасек и населения о запланированных работах по применению пестицидов будет осуществляться через местную газету районов, группу мессенджера WhatsApp, официальные страницы и официальный сайт администрации Чебулинского муниципального округа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график химической обработки рапса </dc:title>
  <dc:creator>Осипова Валерия Валерьевна</dc:creator>
  <cp:lastModifiedBy>Горохова Мария Александровна</cp:lastModifiedBy>
  <cp:revision>24</cp:revision>
  <cp:lastPrinted>2023-02-27T01:49:03Z</cp:lastPrinted>
  <dcterms:created xsi:type="dcterms:W3CDTF">2023-02-16T03:15:15Z</dcterms:created>
  <dcterms:modified xsi:type="dcterms:W3CDTF">2023-03-29T09:24:43Z</dcterms:modified>
</cp:coreProperties>
</file>